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2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jpeg" ContentType="image/jpeg"/>
  <Override PartName="/ppt/media/image13.png" ContentType="image/png"/>
  <Override PartName="/ppt/media/image7.jpeg" ContentType="image/jpeg"/>
  <Override PartName="/ppt/media/image11.png" ContentType="image/png"/>
  <Override PartName="/ppt/media/image9.png" ContentType="image/png"/>
  <Override PartName="/ppt/media/media8.webm" ContentType="application/vnd.sun.star.media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E4C5288-D9E7-4B37-AA8D-A41B448C33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1075284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76800" y="3978720"/>
            <a:ext cx="1075284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E08719-98E2-441D-9E0C-DD23532C5C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76800" y="397872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186960" y="397872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6331D7-DB0F-42CB-A540-684C1C2C143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2440" y="201168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7948080" y="201168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76800" y="397872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2440" y="397872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7948080" y="397872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43CDE4-916E-4C44-BF4B-87ECB68A806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7A5F89-64B4-4913-AE3A-9F737E4B55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C16461-267F-4585-A1D9-B3E972055C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BED29E9-2755-4C1B-B0DF-BE5970EB1F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524736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186960" y="2011680"/>
            <a:ext cx="524736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331B870-AB7C-41E0-8EB9-51C69B237D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C75D998-D0B5-4ACD-A0FF-137268E195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57360" y="499680"/>
            <a:ext cx="10771920" cy="768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5A86E39-5B7D-47AA-8783-2501885628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186960" y="2011680"/>
            <a:ext cx="524736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76800" y="397872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164136A-5780-4219-9469-2532151A42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36B9BB-20FC-4231-97AA-4B4B2B74D9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524736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186960" y="397872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E623322-8E85-496F-A0B5-187CA9947D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76800" y="3978720"/>
            <a:ext cx="1075284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CA37E4-1CDD-4C7B-BFC5-8CF41BEC7A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1075284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76800" y="3978720"/>
            <a:ext cx="1075284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C2940D-F0C4-4DC9-8D3F-A6DED1085E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76800" y="397872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186960" y="397872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CCDA7D-43C0-4695-9EE5-13B32780C5E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2440" y="201168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7948080" y="201168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76800" y="397872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2440" y="397872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7948080" y="3978720"/>
            <a:ext cx="346212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EA3C72A-8158-4D49-B181-4ECE6379099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BA017F-796E-4E4A-9234-707D61CD98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524736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186960" y="2011680"/>
            <a:ext cx="524736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457C0A-5DCD-4648-AE48-4C5BBF3E19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43442E-AF2C-4B7C-AE7C-9D3FEE736F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57360" y="499680"/>
            <a:ext cx="10771920" cy="768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EE9773-B84E-4C5C-9319-C87B067FE2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186960" y="2011680"/>
            <a:ext cx="524736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76800" y="397872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F4E6A7-27A8-449C-BA81-E88A3D1468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5247360" cy="376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186960" y="397872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DE0919-9AF7-4B44-8422-35D9CADE22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7680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186960" y="2011680"/>
            <a:ext cx="524736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76800" y="3978720"/>
            <a:ext cx="10752840" cy="17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7307E0-8198-42F7-9797-771C763363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50b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3360" y="770400"/>
            <a:ext cx="10781640" cy="3351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8800" spc="-120" strike="noStrike">
                <a:solidFill>
                  <a:srgbClr val="ffffff"/>
                </a:solidFill>
                <a:latin typeface="Calibri Light"/>
              </a:rPr>
              <a:t>Click to edit Master </a:t>
            </a:r>
            <a:r>
              <a:rPr b="0" lang="en-US" sz="8800" spc="-120" strike="noStrike">
                <a:solidFill>
                  <a:srgbClr val="ffffff"/>
                </a:solidFill>
                <a:latin typeface="Calibri Light"/>
              </a:rPr>
              <a:t>title style</a:t>
            </a:r>
            <a:endParaRPr b="0" lang="en-IN" sz="8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685800" y="6412320"/>
            <a:ext cx="4114080" cy="227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IN" sz="950" spc="-1" strike="noStrike">
                <a:solidFill>
                  <a:srgbClr val="000000">
                    <a:alpha val="80000"/>
                  </a:srgbClr>
                </a:solidFill>
                <a:latin typeface="Calibri Light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950" spc="-1" strike="noStrike">
                <a:solidFill>
                  <a:srgbClr val="000000">
                    <a:alpha val="80000"/>
                  </a:srgbClr>
                </a:solidFill>
                <a:latin typeface="Calibri Light"/>
              </a:rPr>
              <a:t> </a:t>
            </a:r>
            <a:endParaRPr b="0" lang="en-IN" sz="95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685800" y="6554520"/>
            <a:ext cx="5028480" cy="227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8763840" y="5876280"/>
            <a:ext cx="2925360" cy="1396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IN" sz="10300" spc="-1" strike="noStrike">
                <a:solidFill>
                  <a:srgbClr val="50b4c8">
                    <a:alpha val="25000"/>
                  </a:srgbClr>
                </a:solidFill>
                <a:latin typeface="Calibri Ligh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9DEB5FD-0D6A-4B93-BAD0-FEA747B70DF0}" type="slidenum">
              <a:rPr b="0" lang="en-IN" sz="10300" spc="-1" strike="noStrike">
                <a:solidFill>
                  <a:srgbClr val="50b4c8">
                    <a:alpha val="25000"/>
                  </a:srgbClr>
                </a:solidFill>
                <a:latin typeface="Calibri Light"/>
              </a:rPr>
              <a:t>10</a:t>
            </a:fld>
            <a:endParaRPr b="0" lang="en-IN" sz="103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8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Calibri Light"/>
              </a:rPr>
              <a:t>Click to edit the outline text format</a:t>
            </a:r>
            <a:endParaRPr b="0" lang="en-IN" sz="2400" spc="-1" strike="noStrike">
              <a:latin typeface="Arial"/>
            </a:endParaRPr>
          </a:p>
          <a:p>
            <a:pPr lvl="1" marL="864000" indent="-324000">
              <a:lnSpc>
                <a:spcPct val="85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000" spc="-1" strike="noStrike">
                <a:solidFill>
                  <a:srgbClr val="262626"/>
                </a:solidFill>
                <a:latin typeface="Calibri Light"/>
              </a:rPr>
              <a:t>Second Outline Level</a:t>
            </a:r>
            <a:endParaRPr b="0" lang="en-IN" sz="2000" spc="-1" strike="noStrike">
              <a:latin typeface="Arial"/>
            </a:endParaRPr>
          </a:p>
          <a:p>
            <a:pPr lvl="2" marL="1296000" indent="-288000">
              <a:lnSpc>
                <a:spcPct val="85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lnSpc>
                <a:spcPct val="85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lnSpc>
                <a:spcPct val="8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lnSpc>
                <a:spcPct val="8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lnSpc>
                <a:spcPct val="8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5400" spc="-120" strike="noStrike">
                <a:solidFill>
                  <a:srgbClr val="50b4c8"/>
                </a:solidFill>
                <a:latin typeface="Calibri Light"/>
              </a:rPr>
              <a:t>Click to edit Master title style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76800" y="2011680"/>
            <a:ext cx="10752840" cy="3765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91440" indent="-9144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Calibri Light"/>
              </a:rPr>
              <a:t>Click to edit Master text styles</a:t>
            </a:r>
            <a:endParaRPr b="0" lang="en-IN" sz="2400" spc="-1" strike="noStrike">
              <a:latin typeface="Arial"/>
            </a:endParaRPr>
          </a:p>
          <a:p>
            <a:pPr lvl="1" marL="347400" indent="-34308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2400" spc="-1" strike="noStrike">
                <a:solidFill>
                  <a:srgbClr val="262626"/>
                </a:solidFill>
                <a:latin typeface="Calibri Light"/>
              </a:rPr>
              <a:t>Second level</a:t>
            </a:r>
            <a:endParaRPr b="0" lang="en-IN" sz="2400" spc="-1" strike="noStrike">
              <a:latin typeface="Arial"/>
            </a:endParaRPr>
          </a:p>
          <a:p>
            <a:pPr lvl="2" marL="548640" indent="-5486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0" i="1" lang="en-US" sz="2000" spc="-1" strike="noStrike">
                <a:solidFill>
                  <a:srgbClr val="262626"/>
                </a:solidFill>
                <a:latin typeface="Calibri Light"/>
              </a:rPr>
              <a:t>Third level</a:t>
            </a:r>
            <a:endParaRPr b="0" lang="en-IN" sz="2000" spc="-1" strike="noStrike">
              <a:latin typeface="Arial"/>
            </a:endParaRPr>
          </a:p>
          <a:p>
            <a:pPr lvl="3" marL="822960" indent="-82296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Fourth level</a:t>
            </a:r>
            <a:endParaRPr b="0" lang="en-IN" sz="1800" spc="-1" strike="noStrike">
              <a:latin typeface="Arial"/>
            </a:endParaRPr>
          </a:p>
          <a:p>
            <a:pPr lvl="4" marL="1097280" indent="-109728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Fifth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4"/>
          </p:nvPr>
        </p:nvSpPr>
        <p:spPr>
          <a:xfrm>
            <a:off x="685800" y="6412320"/>
            <a:ext cx="4114080" cy="227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IN" sz="950" spc="-1" strike="noStrike">
                <a:solidFill>
                  <a:srgbClr val="000000">
                    <a:alpha val="80000"/>
                  </a:srgbClr>
                </a:solidFill>
                <a:latin typeface="Calibri Light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950" spc="-1" strike="noStrike">
                <a:solidFill>
                  <a:srgbClr val="000000">
                    <a:alpha val="80000"/>
                  </a:srgbClr>
                </a:solidFill>
                <a:latin typeface="Calibri Light"/>
              </a:rPr>
              <a:t>&lt;date/time&gt;</a:t>
            </a:r>
            <a:endParaRPr b="0" lang="en-IN" sz="95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 idx="5"/>
          </p:nvPr>
        </p:nvSpPr>
        <p:spPr>
          <a:xfrm>
            <a:off x="685800" y="6554520"/>
            <a:ext cx="5028480" cy="227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6"/>
          </p:nvPr>
        </p:nvSpPr>
        <p:spPr>
          <a:xfrm>
            <a:off x="8763840" y="5876280"/>
            <a:ext cx="2925360" cy="1396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IN" sz="10300" spc="-1" strike="noStrike">
                <a:solidFill>
                  <a:srgbClr val="50b4c8">
                    <a:alpha val="25000"/>
                  </a:srgbClr>
                </a:solidFill>
                <a:latin typeface="Calibri Ligh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C2CC0CF-7671-4A18-A8B6-0E112295F149}" type="slidenum">
              <a:rPr b="0" lang="en-IN" sz="10300" spc="-1" strike="noStrike">
                <a:solidFill>
                  <a:srgbClr val="50b4c8">
                    <a:alpha val="25000"/>
                  </a:srgbClr>
                </a:solidFill>
                <a:latin typeface="Calibri Light"/>
              </a:rPr>
              <a:t>&lt;number&gt;</a:t>
            </a:fld>
            <a:endParaRPr b="0" lang="en-IN" sz="10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../media/media8.webm"/><Relationship Id="rId2" Type="http://schemas.microsoft.com/office/2007/relationships/media" Target="../media/media8.webm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file:///home/madhur-bajpai/Downloads/NULL" TargetMode="External"/><Relationship Id="rId2" Type="http://schemas.microsoft.com/office/2007/relationships/media" Target="file:///home/madhur-bajpai/Downloads/NULL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video" Target="file:///home/madhur-bajpai/Downloads/NULL" TargetMode="External"/><Relationship Id="rId2" Type="http://schemas.microsoft.com/office/2007/relationships/media" Target="file:///home/madhur-bajpai/Downloads/NULL" TargetMode="External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video" Target="file:///home/madhur-bajpai/Downloads/NULL" TargetMode="External"/><Relationship Id="rId2" Type="http://schemas.microsoft.com/office/2007/relationships/media" Target="file:///home/madhur-bajpai/Downloads/NULL" TargetMode="External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video" Target="file:///home/madhur-bajpai/Downloads/NULL" TargetMode="External"/><Relationship Id="rId2" Type="http://schemas.microsoft.com/office/2007/relationships/media" Target="file:///home/madhur-bajpai/Downloads/NULL" TargetMode="External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video" Target="file:///home/madhur-bajpai/Downloads/NULL" TargetMode="External"/><Relationship Id="rId2" Type="http://schemas.microsoft.com/office/2007/relationships/media" Target="file:///home/madhur-bajpai/Downloads/NULL" TargetMode="External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video" Target="file:///home/madhur-bajpai/Downloads/NULL" TargetMode="External"/><Relationship Id="rId2" Type="http://schemas.microsoft.com/office/2007/relationships/media" Target="file:///home/madhur-bajpai/Downloads/NULL" TargetMode="External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25840" y="2469240"/>
            <a:ext cx="10972080" cy="238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8800" spc="-120" strike="noStrike">
                <a:solidFill>
                  <a:srgbClr val="ffffff"/>
                </a:solidFill>
                <a:latin typeface="Calibri Light"/>
              </a:rPr>
              <a:t>SignLoud:Sign Language Translation using Transformers</a:t>
            </a:r>
            <a:endParaRPr b="0" lang="en-IN" sz="8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151720" y="114840"/>
            <a:ext cx="7198200" cy="964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Model 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94760" y="1545840"/>
            <a:ext cx="7394760" cy="3765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85000"/>
              </a:lnSpc>
              <a:spcBef>
                <a:spcPts val="1301"/>
              </a:spcBef>
              <a:buNone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Our model is built upon a </a:t>
            </a:r>
            <a:r>
              <a:rPr b="1" lang="en-US" sz="1800" spc="-1" strike="noStrike">
                <a:solidFill>
                  <a:srgbClr val="262626"/>
                </a:solidFill>
                <a:latin typeface="Calibri Light"/>
              </a:rPr>
              <a:t>transformer architecture</a:t>
            </a: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 that is particularly suited for sequential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301"/>
              </a:spcBef>
              <a:buNone/>
            </a:pPr>
            <a:r>
              <a:rPr b="1" lang="en-US" sz="1800" spc="-1" strike="noStrike">
                <a:solidFill>
                  <a:srgbClr val="262626"/>
                </a:solidFill>
                <a:latin typeface="Calibri Light"/>
              </a:rPr>
              <a:t>Input Layer:</a:t>
            </a: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  MediaPipe features.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301"/>
              </a:spcBef>
              <a:buNone/>
            </a:pPr>
            <a:r>
              <a:rPr b="1" lang="en-US" sz="1800" spc="-1" strike="noStrike">
                <a:solidFill>
                  <a:srgbClr val="262626"/>
                </a:solidFill>
                <a:latin typeface="Calibri Light"/>
              </a:rPr>
              <a:t>Positional Encoding + Landmark Embedding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301"/>
              </a:spcBef>
              <a:buNone/>
            </a:pPr>
            <a:r>
              <a:rPr b="1" lang="en-US" sz="1800" spc="-1" strike="noStrike">
                <a:solidFill>
                  <a:srgbClr val="262626"/>
                </a:solidFill>
                <a:latin typeface="Calibri Light"/>
              </a:rPr>
              <a:t>Encoder Stack:</a:t>
            </a: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 Multiple layers of multi-head self-attention + feed-forward networks.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301"/>
              </a:spcBef>
              <a:buNone/>
            </a:pPr>
            <a:r>
              <a:rPr b="1" lang="en-US" sz="1800" spc="-1" strike="noStrike">
                <a:solidFill>
                  <a:srgbClr val="262626"/>
                </a:solidFill>
                <a:latin typeface="Calibri Light"/>
              </a:rPr>
              <a:t>Classification Head:</a:t>
            </a: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 Fully connected layer + softmax to predict the sign class.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301"/>
              </a:spcBef>
              <a:buNone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This architecture captures </a:t>
            </a:r>
            <a:r>
              <a:rPr b="1" lang="en-US" sz="1800" spc="-1" strike="noStrike">
                <a:solidFill>
                  <a:srgbClr val="262626"/>
                </a:solidFill>
                <a:latin typeface="Calibri Light"/>
              </a:rPr>
              <a:t>both spatial features (appearance)</a:t>
            </a: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 and </a:t>
            </a:r>
            <a:r>
              <a:rPr b="1" lang="en-US" sz="1800" spc="-1" strike="noStrike">
                <a:solidFill>
                  <a:srgbClr val="262626"/>
                </a:solidFill>
                <a:latin typeface="Calibri Light"/>
              </a:rPr>
              <a:t>temporal dynamics (motion across frames)</a:t>
            </a: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301"/>
              </a:spcBef>
              <a:buNone/>
              <a:tabLst>
                <a:tab algn="l" pos="0"/>
              </a:tabLst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105" name="TextBox 7"/>
          <p:cNvSpPr/>
          <p:nvPr/>
        </p:nvSpPr>
        <p:spPr>
          <a:xfrm>
            <a:off x="7920000" y="5040000"/>
            <a:ext cx="3846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100" spc="-1" strike="noStrike">
                <a:solidFill>
                  <a:srgbClr val="000000"/>
                </a:solidFill>
                <a:latin typeface="Calibri Light"/>
              </a:rPr>
              <a:t>Fig: </a:t>
            </a:r>
            <a:r>
              <a:rPr b="0" lang="en-US" sz="1100" spc="-1" strike="noStrike">
                <a:solidFill>
                  <a:srgbClr val="000000"/>
                </a:solidFill>
                <a:latin typeface="Calibri Light"/>
              </a:rPr>
              <a:t>Block diagram of the transformer pipeline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 rot="21593400">
            <a:off x="7595640" y="1978200"/>
            <a:ext cx="4316400" cy="287748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"/>
          <p:cNvPicPr/>
          <p:nvPr/>
        </p:nvPicPr>
        <p:blipFill>
          <a:blip r:embed="rId1"/>
          <a:stretch/>
        </p:blipFill>
        <p:spPr>
          <a:xfrm>
            <a:off x="1121040" y="2011320"/>
            <a:ext cx="9644760" cy="3766320"/>
          </a:xfrm>
          <a:prstGeom prst="rect">
            <a:avLst/>
          </a:prstGeom>
          <a:ln w="0">
            <a:noFill/>
          </a:ln>
        </p:spPr>
      </p:pic>
      <p:sp>
        <p:nvSpPr>
          <p:cNvPr id="108" name="TextBox 3"/>
          <p:cNvSpPr/>
          <p:nvPr/>
        </p:nvSpPr>
        <p:spPr>
          <a:xfrm>
            <a:off x="2104200" y="725400"/>
            <a:ext cx="7658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WORKFLOW</a:t>
            </a:r>
            <a:endParaRPr b="0" lang="en-IN" sz="4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76800" y="-9036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Results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96560" y="1995840"/>
            <a:ext cx="7266960" cy="2447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7000"/>
          </a:bodyPr>
          <a:p>
            <a:pPr marL="91440" indent="-91440">
              <a:lnSpc>
                <a:spcPct val="100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IN" sz="1800" spc="-1" strike="noStrike">
                <a:solidFill>
                  <a:srgbClr val="262626"/>
                </a:solidFill>
                <a:latin typeface="Calibri Light"/>
              </a:rPr>
              <a:t>Our experiments yielded the following outcomes:</a:t>
            </a:r>
            <a:endParaRPr b="0" lang="en-IN" sz="1800" spc="-1" strike="noStrike">
              <a:latin typeface="Arial"/>
            </a:endParaRPr>
          </a:p>
          <a:p>
            <a:pPr marL="91440" indent="-91440">
              <a:lnSpc>
                <a:spcPct val="100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262626"/>
                </a:solidFill>
                <a:latin typeface="Calibri Light"/>
              </a:rPr>
              <a:t>Transformer-based models outperformed traditional CNN/RNN baselines.</a:t>
            </a:r>
            <a:endParaRPr b="0" lang="en-IN" sz="1800" spc="-1" strike="noStrike">
              <a:latin typeface="Arial"/>
            </a:endParaRPr>
          </a:p>
          <a:p>
            <a:pPr marL="91440" indent="-91440">
              <a:lnSpc>
                <a:spcPct val="100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262626"/>
                </a:solidFill>
                <a:latin typeface="Calibri Light"/>
              </a:rPr>
              <a:t>Accuracy improved significantly when combining </a:t>
            </a:r>
            <a:r>
              <a:rPr b="1" lang="en-IN" sz="1800" spc="-1" strike="noStrike">
                <a:solidFill>
                  <a:srgbClr val="262626"/>
                </a:solidFill>
                <a:latin typeface="Calibri Light"/>
              </a:rPr>
              <a:t>MediaPipe features</a:t>
            </a:r>
            <a:r>
              <a:rPr b="0" lang="en-IN" sz="1800" spc="-1" strike="noStrike">
                <a:solidFill>
                  <a:srgbClr val="262626"/>
                </a:solidFill>
                <a:latin typeface="Calibri Light"/>
              </a:rPr>
              <a:t>.</a:t>
            </a:r>
            <a:endParaRPr b="0" lang="en-IN" sz="1800" spc="-1" strike="noStrike">
              <a:latin typeface="Arial"/>
            </a:endParaRPr>
          </a:p>
          <a:p>
            <a:pPr marL="91440" indent="-91440">
              <a:lnSpc>
                <a:spcPct val="100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262626"/>
                </a:solidFill>
                <a:latin typeface="Calibri Light"/>
              </a:rPr>
              <a:t>Validation accuracy: 89%</a:t>
            </a:r>
            <a:endParaRPr b="0" lang="en-IN" sz="1800" spc="-1" strike="noStrike">
              <a:latin typeface="Arial"/>
            </a:endParaRPr>
          </a:p>
          <a:p>
            <a:pPr marL="91440" indent="-91440">
              <a:lnSpc>
                <a:spcPct val="100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262626"/>
                </a:solidFill>
                <a:latin typeface="Calibri Light"/>
              </a:rPr>
              <a:t>Visualization of training/validation curves shows steady improvement.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111" name="Picture 4" descr=""/>
          <p:cNvPicPr/>
          <p:nvPr/>
        </p:nvPicPr>
        <p:blipFill>
          <a:blip r:embed="rId1"/>
          <a:stretch/>
        </p:blipFill>
        <p:spPr>
          <a:xfrm>
            <a:off x="7464600" y="1125360"/>
            <a:ext cx="4082400" cy="225072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7" descr=""/>
          <p:cNvPicPr/>
          <p:nvPr/>
        </p:nvPicPr>
        <p:blipFill>
          <a:blip r:embed="rId2"/>
          <a:stretch/>
        </p:blipFill>
        <p:spPr>
          <a:xfrm>
            <a:off x="7413120" y="3718440"/>
            <a:ext cx="4185000" cy="2307240"/>
          </a:xfrm>
          <a:prstGeom prst="rect">
            <a:avLst/>
          </a:prstGeom>
          <a:ln w="0">
            <a:noFill/>
          </a:ln>
        </p:spPr>
      </p:pic>
      <p:sp>
        <p:nvSpPr>
          <p:cNvPr id="113" name="TextBox 8"/>
          <p:cNvSpPr/>
          <p:nvPr/>
        </p:nvSpPr>
        <p:spPr>
          <a:xfrm>
            <a:off x="8672040" y="3376800"/>
            <a:ext cx="227052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 Light"/>
              </a:rPr>
              <a:t>Fig: Epoch V/s Accuracy</a:t>
            </a:r>
            <a:endParaRPr b="0" lang="en-IN" sz="1050" spc="-1" strike="noStrike">
              <a:latin typeface="Arial"/>
            </a:endParaRPr>
          </a:p>
        </p:txBody>
      </p:sp>
      <p:sp>
        <p:nvSpPr>
          <p:cNvPr id="114" name="TextBox 10"/>
          <p:cNvSpPr/>
          <p:nvPr/>
        </p:nvSpPr>
        <p:spPr>
          <a:xfrm>
            <a:off x="8799840" y="6113880"/>
            <a:ext cx="609516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alibri Light"/>
              </a:rPr>
              <a:t>Fig: Epoch V/s Loss</a:t>
            </a:r>
            <a:endParaRPr b="0" lang="en-IN" sz="105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57720" y="-8064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Inference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719280" y="-2244600"/>
            <a:ext cx="10752840" cy="1243620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Inference in Sign Language Recognition System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Model Deployment</a:t>
            </a:r>
            <a:endParaRPr b="0" lang="en-IN" sz="1800" spc="-1" strike="noStrike">
              <a:latin typeface="Arial"/>
            </a:endParaRPr>
          </a:p>
          <a:p>
            <a:pPr lvl="1" marL="4572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Pre-trained TensorFlow/Keras model converted to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TensorFlow Lite (.tflite)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for fast, on-device inference.</a:t>
            </a:r>
            <a:endParaRPr b="0" lang="en-IN" sz="1800" spc="-1" strike="noStrike">
              <a:latin typeface="Arial"/>
            </a:endParaRPr>
          </a:p>
          <a:p>
            <a:pPr lvl="1" marL="4572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Loaded using </a:t>
            </a:r>
            <a:r>
              <a:rPr b="0" lang="en-US" sz="1000" spc="-1" strike="noStrike">
                <a:solidFill>
                  <a:srgbClr val="000000"/>
                </a:solidFill>
                <a:latin typeface="Arial Unicode MS"/>
              </a:rPr>
              <a:t>tf.lite.Interpreter</a:t>
            </a:r>
            <a:r>
              <a:rPr b="0" lang="en-US" sz="800" spc="-1" strike="noStrike">
                <a:solidFill>
                  <a:srgbClr val="000000"/>
                </a:solidFill>
                <a:latin typeface="Calibri Light"/>
              </a:rPr>
              <a:t>.</a:t>
            </a:r>
            <a:endParaRPr b="0" lang="en-IN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Input Processing</a:t>
            </a:r>
            <a:endParaRPr b="0" lang="en-IN" sz="1800" spc="-1" strike="noStrike">
              <a:latin typeface="Arial"/>
            </a:endParaRPr>
          </a:p>
          <a:p>
            <a:pPr lvl="1" marL="4572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Webcam captures real-time video feed.</a:t>
            </a:r>
            <a:endParaRPr b="0" lang="en-IN" sz="1800" spc="-1" strike="noStrike">
              <a:latin typeface="Arial"/>
            </a:endParaRPr>
          </a:p>
          <a:p>
            <a:pPr lvl="1" marL="4572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MediaPipe Holistic extracts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543 landmarks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(pose, face, left &amp; right hand).</a:t>
            </a:r>
            <a:endParaRPr b="0" lang="en-IN" sz="1800" spc="-1" strike="noStrike">
              <a:latin typeface="Arial"/>
            </a:endParaRPr>
          </a:p>
          <a:p>
            <a:pPr lvl="1" marL="4572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Landmarks reshaped into </a:t>
            </a:r>
            <a:r>
              <a:rPr b="0" lang="en-US" sz="1000" spc="-1" strike="noStrike">
                <a:solidFill>
                  <a:srgbClr val="000000"/>
                </a:solidFill>
                <a:latin typeface="Arial Unicode MS"/>
              </a:rPr>
              <a:t>(frames × 543 × 3)</a:t>
            </a:r>
            <a:r>
              <a:rPr b="0" lang="en-US" sz="800" spc="-1" strike="noStrike">
                <a:solidFill>
                  <a:srgbClr val="000000"/>
                </a:solidFill>
                <a:latin typeface="Calibri Light"/>
              </a:rPr>
              <a:t> tensor.</a:t>
            </a:r>
            <a:endParaRPr b="0" lang="en-IN" sz="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Prediction Step</a:t>
            </a:r>
            <a:endParaRPr b="0" lang="en-IN" sz="1800" spc="-1" strike="noStrike">
              <a:latin typeface="Arial"/>
            </a:endParaRPr>
          </a:p>
          <a:p>
            <a:pPr lvl="1" marL="4572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Landmark sequences passed to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TFLite model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via </a:t>
            </a:r>
            <a:r>
              <a:rPr b="0" lang="en-US" sz="1000" spc="-1" strike="noStrike">
                <a:solidFill>
                  <a:srgbClr val="000000"/>
                </a:solidFill>
                <a:latin typeface="Arial Unicode MS"/>
              </a:rPr>
              <a:t>pred_fn</a:t>
            </a:r>
            <a:r>
              <a:rPr b="0" lang="en-US" sz="800" spc="-1" strike="noStrike">
                <a:solidFill>
                  <a:srgbClr val="000000"/>
                </a:solidFill>
                <a:latin typeface="Calibri Light"/>
              </a:rPr>
              <a:t>.</a:t>
            </a:r>
            <a:endParaRPr b="0" lang="en-IN" sz="800" spc="-1" strike="noStrike">
              <a:latin typeface="Arial"/>
            </a:endParaRPr>
          </a:p>
          <a:p>
            <a:pPr lvl="1" marL="4572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Model outputs a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probability distribution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over 250 ASL classes.</a:t>
            </a:r>
            <a:endParaRPr b="0" lang="en-IN" sz="1800" spc="-1" strike="noStrike">
              <a:latin typeface="Arial"/>
            </a:endParaRPr>
          </a:p>
          <a:p>
            <a:pPr lvl="1" marL="4572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Highest probability index → mapped to corresponding sign label.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Post-Processing</a:t>
            </a:r>
            <a:endParaRPr b="0" lang="en-IN" sz="1800" spc="-1" strike="noStrike">
              <a:latin typeface="Arial"/>
            </a:endParaRPr>
          </a:p>
          <a:p>
            <a:pPr lvl="1" marL="4572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Recognized signs stored in a list.</a:t>
            </a:r>
            <a:endParaRPr b="0" lang="en-IN" sz="1800" spc="-1" strike="noStrike">
              <a:latin typeface="Arial"/>
            </a:endParaRPr>
          </a:p>
          <a:p>
            <a:pPr lvl="1" marL="4572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Gemini API converts unordered words → meaningful English sentence.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Real-Time Display</a:t>
            </a:r>
            <a:endParaRPr b="0" lang="en-IN" sz="1800" spc="-1" strike="noStrike">
              <a:latin typeface="Arial"/>
            </a:endParaRPr>
          </a:p>
          <a:p>
            <a:pPr lvl="1" marL="4572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Predictions and time info shown alongside video feed.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/>
          </p:nvPr>
        </p:nvSpPr>
        <p:spPr>
          <a:xfrm>
            <a:off x="499680" y="1224000"/>
            <a:ext cx="10752840" cy="563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1000"/>
          </a:bodyPr>
          <a:p>
            <a:pPr marL="91440" indent="-9144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Vocabulary Size and Variability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Sign languages have </a:t>
            </a: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large vocabularies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 with subtle differences between signs.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Some signs are very similar, leading to misclassification.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The same sign can vary slightly across </a:t>
            </a: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different signers or regions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.</a:t>
            </a:r>
            <a:endParaRPr b="0" lang="en-IN" sz="24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Keypoint Detection and Tracking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Reliance on accurate </a:t>
            </a: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hand, face, and body keypoints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 (via MediaPipe or similar tools).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Errors in keypoint detection (e.g., occlusion, overlapping hands, poor lighting) reduce accuracy.</a:t>
            </a:r>
            <a:endParaRPr b="0" lang="en-IN" sz="24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Temporal Complexity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Signs are not just static gestures but </a:t>
            </a: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sequences of movements over time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.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Capturing both </a:t>
            </a: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spatial features (appearance)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 and </a:t>
            </a: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temporal features (motion)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 is challenging.</a:t>
            </a:r>
            <a:endParaRPr b="0" lang="en-IN" sz="24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Data Imbalance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Some signs are under-represented in the dataset.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Leads to biased models that perform well on frequent signs but poorly on rare ones.</a:t>
            </a:r>
            <a:endParaRPr b="0" lang="en-IN" sz="24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Generalization Across Signers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Different people perform the same sign differently (speed, hand orientation, facial expressions).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Model must handle </a:t>
            </a: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intra-class variation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 without confusion.</a:t>
            </a:r>
            <a:endParaRPr b="0" lang="en-IN" sz="24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Real-Time Deployment Issues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Large transformer models are computationally expensive.</a:t>
            </a:r>
            <a:endParaRPr b="0" lang="en-IN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Running them on </a:t>
            </a:r>
            <a:r>
              <a:rPr b="1" lang="en-US" sz="2400" spc="-1" strike="noStrike">
                <a:solidFill>
                  <a:srgbClr val="262626"/>
                </a:solidFill>
                <a:latin typeface="Arial"/>
              </a:rPr>
              <a:t>mobile or edge devices</a:t>
            </a:r>
            <a:r>
              <a:rPr b="0" lang="en-US" sz="2400" spc="-1" strike="noStrike">
                <a:solidFill>
                  <a:srgbClr val="262626"/>
                </a:solidFill>
                <a:latin typeface="Arial"/>
              </a:rPr>
              <a:t> is still challenging.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301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301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118" name="TextBox 3"/>
          <p:cNvSpPr/>
          <p:nvPr/>
        </p:nvSpPr>
        <p:spPr>
          <a:xfrm>
            <a:off x="884880" y="127080"/>
            <a:ext cx="91630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N" sz="5400" spc="-1" strike="noStrike">
                <a:solidFill>
                  <a:srgbClr val="000000"/>
                </a:solidFill>
                <a:latin typeface="Calibri Light"/>
              </a:rPr>
              <a:t>Challenges </a:t>
            </a:r>
            <a:endParaRPr b="0" lang="en-IN" sz="54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43040" y="12600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Demo</a:t>
            </a:r>
            <a:endParaRPr b="0" lang="en-IN" sz="5400" spc="-1" strike="noStrike">
              <a:latin typeface="Arial"/>
            </a:endParaRPr>
          </a:p>
        </p:txBody>
      </p:sp>
      <p:pic>
        <p:nvPicPr>
          <p:cNvPr id="12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82720" y="1366560"/>
            <a:ext cx="11161080" cy="3706560"/>
          </a:xfrm>
          <a:prstGeom prst="rect">
            <a:avLst/>
          </a:prstGeom>
          <a:ln w="0">
            <a:noFill/>
          </a:ln>
        </p:spPr>
      </p:pic>
      <p:sp>
        <p:nvSpPr>
          <p:cNvPr id="121" name="TextBox 5"/>
          <p:cNvSpPr/>
          <p:nvPr/>
        </p:nvSpPr>
        <p:spPr>
          <a:xfrm>
            <a:off x="1051920" y="5704920"/>
            <a:ext cx="67932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Ground Truth: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Grandma talks about brothers pyjamas and boat.</a:t>
            </a:r>
            <a:br>
              <a:rPr sz="1800"/>
            </a:b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Predicted Result: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Grandma, brother talks about pyjamas and boat.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80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120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120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50440" y="1020240"/>
            <a:ext cx="11306520" cy="4345200"/>
          </a:xfrm>
          <a:prstGeom prst="rect">
            <a:avLst/>
          </a:prstGeom>
          <a:ln w="0">
            <a:noFill/>
          </a:ln>
        </p:spPr>
      </p:pic>
      <p:sp>
        <p:nvSpPr>
          <p:cNvPr id="123" name="TextBox 2"/>
          <p:cNvSpPr/>
          <p:nvPr/>
        </p:nvSpPr>
        <p:spPr>
          <a:xfrm>
            <a:off x="550440" y="5871240"/>
            <a:ext cx="6095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Ground Truth: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 The boy will water the tree.</a:t>
            </a:r>
            <a:br>
              <a:rPr sz="1800"/>
            </a:b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Predicted Result: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The boy will water the tree.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4" name="TextBox 4"/>
          <p:cNvSpPr/>
          <p:nvPr/>
        </p:nvSpPr>
        <p:spPr>
          <a:xfrm>
            <a:off x="1612440" y="481680"/>
            <a:ext cx="5308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 Light"/>
              </a:rPr>
              <a:t>Scenario: 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Normal Light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4139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stCondLst>
                  <p:cond delay="0" evt="onClick">
                    <p:tgtEl>
                      <p:spTgt spid="122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122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3920" y="867240"/>
            <a:ext cx="10578960" cy="4610520"/>
          </a:xfrm>
          <a:prstGeom prst="rect">
            <a:avLst/>
          </a:prstGeom>
          <a:ln w="0">
            <a:noFill/>
          </a:ln>
        </p:spPr>
      </p:pic>
      <p:sp>
        <p:nvSpPr>
          <p:cNvPr id="126" name="TextBox 4"/>
          <p:cNvSpPr/>
          <p:nvPr/>
        </p:nvSpPr>
        <p:spPr>
          <a:xfrm>
            <a:off x="943920" y="344160"/>
            <a:ext cx="82782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Calibri Light"/>
              </a:rPr>
              <a:t>Scenario: Different Angle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27" name="TextBox 6"/>
          <p:cNvSpPr/>
          <p:nvPr/>
        </p:nvSpPr>
        <p:spPr>
          <a:xfrm>
            <a:off x="943920" y="5990760"/>
            <a:ext cx="6095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Ground Truth: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The police will ride on the boat.</a:t>
            </a:r>
            <a:br>
              <a:rPr sz="1800"/>
            </a:b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Predicted Result: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 The police will ride the boat.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5245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9" restart="whenNotActive" nodeType="interactiveSeq" fill="hold">
                <p:stCondLst>
                  <p:cond delay="0" evt="onClick">
                    <p:tgtEl>
                      <p:spTgt spid="125"/>
                    </p:tgtEl>
                  </p:cond>
                </p:stCondLst>
                <p:childTnLst>
                  <p:par>
                    <p:cTn id="30" fill="hold">
                      <p:stCondLst>
                        <p:cond delay="0" evt="onClick">
                          <p:tgtEl>
                            <p:spTgt spid="125"/>
                          </p:tgtEl>
                        </p:cond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75160" y="870840"/>
            <a:ext cx="9998640" cy="4506840"/>
          </a:xfrm>
          <a:prstGeom prst="rect">
            <a:avLst/>
          </a:prstGeom>
          <a:ln w="0">
            <a:noFill/>
          </a:ln>
        </p:spPr>
      </p:pic>
      <p:sp>
        <p:nvSpPr>
          <p:cNvPr id="129" name="TextBox 2"/>
          <p:cNvSpPr/>
          <p:nvPr/>
        </p:nvSpPr>
        <p:spPr>
          <a:xfrm>
            <a:off x="875160" y="5987160"/>
            <a:ext cx="6095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Ground Truth: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Hello, who will ride the boat?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Predicted Result: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Hello, ride the boat.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0" name="TextBox 5"/>
          <p:cNvSpPr/>
          <p:nvPr/>
        </p:nvSpPr>
        <p:spPr>
          <a:xfrm>
            <a:off x="796320" y="262080"/>
            <a:ext cx="6095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 Light"/>
              </a:rPr>
              <a:t>Scenario: Normal Scenario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6574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0" restart="whenNotActive" nodeType="interactiveSeq" fill="hold">
                <p:stCondLst>
                  <p:cond delay="0" evt="onClick">
                    <p:tgtEl>
                      <p:spTgt spid="128"/>
                    </p:tgtEl>
                  </p:cond>
                </p:stCondLst>
                <p:childTnLst>
                  <p:par>
                    <p:cTn id="41" fill="hold">
                      <p:stCondLst>
                        <p:cond delay="0" evt="onClick">
                          <p:tgtEl>
                            <p:spTgt spid="128"/>
                          </p:tgtEl>
                        </p:cond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86600" y="839520"/>
            <a:ext cx="10962360" cy="3810600"/>
          </a:xfrm>
          <a:prstGeom prst="rect">
            <a:avLst/>
          </a:prstGeom>
          <a:ln w="0">
            <a:noFill/>
          </a:ln>
        </p:spPr>
      </p:pic>
      <p:sp>
        <p:nvSpPr>
          <p:cNvPr id="132" name="TextBox 5"/>
          <p:cNvSpPr/>
          <p:nvPr/>
        </p:nvSpPr>
        <p:spPr>
          <a:xfrm>
            <a:off x="786600" y="235800"/>
            <a:ext cx="6222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 Light"/>
              </a:rPr>
              <a:t>Scenario: Dim Light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" name="TextBox 7"/>
          <p:cNvSpPr/>
          <p:nvPr/>
        </p:nvSpPr>
        <p:spPr>
          <a:xfrm>
            <a:off x="786600" y="5448240"/>
            <a:ext cx="6095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Ground Truth: The police rides.</a:t>
            </a:r>
            <a:br>
              <a:rPr sz="1800"/>
            </a:b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Predicted Result: The police will ride.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36935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51" restart="whenNotActive" nodeType="interactiveSeq" fill="hold">
                <p:stCondLst>
                  <p:cond delay="0" evt="onClick">
                    <p:tgtEl>
                      <p:spTgt spid="131"/>
                    </p:tgtEl>
                  </p:cond>
                </p:stCondLst>
                <p:childTnLst>
                  <p:par>
                    <p:cTn id="52" fill="hold">
                      <p:stCondLst>
                        <p:cond delay="0" evt="onClick">
                          <p:tgtEl>
                            <p:spTgt spid="131"/>
                          </p:tgtEl>
                        </p:cond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083680" y="-114840"/>
            <a:ext cx="8024040" cy="1360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Introduction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299160" y="838080"/>
            <a:ext cx="8539560" cy="612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Sign language is a crucial medium of communication for the hearing-impaired community and the primary mode of interaction for millions worldwide.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Automatic Sign Language Recognition (SLR) helps bridge the communication gap between signers and non-signers in education, workplaces, and daily life.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Around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1.5 billion people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live with some degree of hearing loss globally, and over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430 million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suffer from disabling hearing impairment that impacts communication.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By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2050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, nearly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700 million people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are expected to require hearing rehabilitation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Approximately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70 million Deaf individuals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use sign language as their primary language, with more than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200 distinct sign languages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in use across the globe.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Automated recognition systems are vital for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inclusivity, accessibility, and equal opportunities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for the Deaf community.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They also support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real-time translation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and improved communication tools, fostering a more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inclusive digital society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86" name="Picture 7" descr=""/>
          <p:cNvPicPr/>
          <p:nvPr/>
        </p:nvPicPr>
        <p:blipFill>
          <a:blip r:embed="rId1"/>
          <a:stretch/>
        </p:blipFill>
        <p:spPr>
          <a:xfrm>
            <a:off x="8839080" y="1573200"/>
            <a:ext cx="3253680" cy="3529080"/>
          </a:xfrm>
          <a:prstGeom prst="rect">
            <a:avLst/>
          </a:prstGeom>
          <a:ln w="0">
            <a:noFill/>
          </a:ln>
        </p:spPr>
      </p:pic>
      <p:sp>
        <p:nvSpPr>
          <p:cNvPr id="87" name="TextBox 2"/>
          <p:cNvSpPr/>
          <p:nvPr/>
        </p:nvSpPr>
        <p:spPr>
          <a:xfrm>
            <a:off x="9606240" y="5284800"/>
            <a:ext cx="210348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050" spc="-1" strike="noStrike">
                <a:solidFill>
                  <a:srgbClr val="000000"/>
                </a:solidFill>
                <a:latin typeface="Calibri Light"/>
              </a:rPr>
              <a:t>Fig:</a:t>
            </a:r>
            <a:r>
              <a:rPr b="0" lang="en-US" sz="1050" spc="-1" strike="noStrike">
                <a:solidFill>
                  <a:srgbClr val="000000"/>
                </a:solidFill>
                <a:latin typeface="Calibri Light"/>
              </a:rPr>
              <a:t> Sign Language Representation</a:t>
            </a:r>
            <a:endParaRPr b="0" lang="en-IN" sz="105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22400" y="1347120"/>
            <a:ext cx="10146240" cy="2890080"/>
          </a:xfrm>
          <a:prstGeom prst="rect">
            <a:avLst/>
          </a:prstGeom>
          <a:ln w="0">
            <a:noFill/>
          </a:ln>
        </p:spPr>
      </p:pic>
      <p:sp>
        <p:nvSpPr>
          <p:cNvPr id="135" name="TextBox 5"/>
          <p:cNvSpPr/>
          <p:nvPr/>
        </p:nvSpPr>
        <p:spPr>
          <a:xfrm>
            <a:off x="1022400" y="700200"/>
            <a:ext cx="6095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 Light"/>
              </a:rPr>
              <a:t>Scenario: </a:t>
            </a: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One Signer Focus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6" name="TextBox 7"/>
          <p:cNvSpPr/>
          <p:nvPr/>
        </p:nvSpPr>
        <p:spPr>
          <a:xfrm>
            <a:off x="1022400" y="4991040"/>
            <a:ext cx="60951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Ground Truth: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The hair is fine and brown and near the ear.</a:t>
            </a:r>
            <a:br>
              <a:rPr sz="1800"/>
            </a:b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Predicted Result: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The hair is fine brown and blue near the ear.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6" dur="indefinite" restart="never" nodeType="tmRoot">
          <p:childTnLst>
            <p:seq>
              <p:cTn id="57" dur="indefinite" nodeType="mainSeq">
                <p:childTnLst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85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2" restart="whenNotActive" nodeType="interactiveSeq" fill="hold">
                <p:stCondLst>
                  <p:cond delay="0" evt="onClick">
                    <p:tgtEl>
                      <p:spTgt spid="134"/>
                    </p:tgtEl>
                  </p:cond>
                </p:stCondLst>
                <p:childTnLst>
                  <p:par>
                    <p:cTn id="63" fill="hold">
                      <p:stCondLst>
                        <p:cond delay="0" evt="onClick">
                          <p:tgtEl>
                            <p:spTgt spid="134"/>
                          </p:tgtEl>
                        </p:cond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55360" y="1110960"/>
            <a:ext cx="9988920" cy="3332520"/>
          </a:xfrm>
          <a:prstGeom prst="rect">
            <a:avLst/>
          </a:prstGeom>
          <a:ln w="0">
            <a:noFill/>
          </a:ln>
        </p:spPr>
      </p:pic>
      <p:sp>
        <p:nvSpPr>
          <p:cNvPr id="138" name="TextBox 5"/>
          <p:cNvSpPr/>
          <p:nvPr/>
        </p:nvSpPr>
        <p:spPr>
          <a:xfrm>
            <a:off x="1071720" y="454320"/>
            <a:ext cx="6095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 Light"/>
              </a:rPr>
              <a:t>Scenario: </a:t>
            </a: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Mobile Sign Detection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9" name="TextBox 7"/>
          <p:cNvSpPr/>
          <p:nvPr/>
        </p:nvSpPr>
        <p:spPr>
          <a:xfrm>
            <a:off x="855360" y="5100480"/>
            <a:ext cx="6095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Ground Truth: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Thank You</a:t>
            </a:r>
            <a:br>
              <a:rPr sz="1800"/>
            </a:br>
            <a:r>
              <a:rPr b="1" lang="en-IN" sz="1800" spc="-1" strike="noStrike">
                <a:solidFill>
                  <a:srgbClr val="000000"/>
                </a:solidFill>
                <a:latin typeface="Calibri Light"/>
              </a:rPr>
              <a:t>Predicted Result: </a:t>
            </a:r>
            <a:r>
              <a:rPr b="0" lang="en-IN" sz="1800" spc="-1" strike="noStrike">
                <a:solidFill>
                  <a:srgbClr val="000000"/>
                </a:solidFill>
                <a:latin typeface="Calibri Light"/>
              </a:rPr>
              <a:t>Thank You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8349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3" restart="whenNotActive" nodeType="interactiveSeq" fill="hold">
                <p:stCondLst>
                  <p:cond delay="0" evt="onClick">
                    <p:tgtEl>
                      <p:spTgt spid="137"/>
                    </p:tgtEl>
                  </p:cond>
                </p:stCondLst>
                <p:childTnLst>
                  <p:par>
                    <p:cTn id="74" fill="hold">
                      <p:stCondLst>
                        <p:cond delay="0" evt="onClick">
                          <p:tgtEl>
                            <p:spTgt spid="137"/>
                          </p:tgtEl>
                        </p:cond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7" dur="1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Future Scope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762120" y="1344240"/>
            <a:ext cx="8958960" cy="39787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marL="432000" indent="-32400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Extending from isolated sign recognition →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continuous sign language recognition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SignAvatar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Gloss free sign-to-text.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Collecting additional datasets with more signers and languages.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Exploring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multimodal learning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with audio + text + video.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Multilingual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Conclusion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57360" y="1445400"/>
            <a:ext cx="9695520" cy="39787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successfully built a transformer-based sign language recognition model using the GISLR dataset with accuracy almost 89%.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Our system demonstrates strong performance and shows the potential of deep learning in bridging communication gaps.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While challenges remain, this project lays the foundation for future work in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real-time sign language translation systems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IN" sz="2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00200" y="31284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Problem Statement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06440" y="1694160"/>
            <a:ext cx="11193120" cy="39787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marL="91440" indent="-91440">
              <a:lnSpc>
                <a:spcPct val="100000"/>
              </a:lnSpc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Our project </a:t>
            </a:r>
            <a:r>
              <a:rPr b="1" lang="en-US" sz="2000" spc="-1" strike="noStrike">
                <a:solidFill>
                  <a:srgbClr val="262626"/>
                </a:solidFill>
                <a:latin typeface="Calibri Light"/>
              </a:rPr>
              <a:t>SignLoud: Sign Language Translation using Transformers </a:t>
            </a: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helps in communication between hearing and non-hearing individuals often relies on interpreters, who may not always be available.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91440" indent="-91440">
              <a:lnSpc>
                <a:spcPct val="100000"/>
              </a:lnSpc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Traditional computer vision approaches (like handcrafted features or simple CNNs) struggle with the temporal and spatial complexity of sign language.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  <a:p>
            <a:pPr marL="91440" indent="-91440">
              <a:lnSpc>
                <a:spcPct val="100000"/>
              </a:lnSpc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There is a clear need for a </a:t>
            </a:r>
            <a:r>
              <a:rPr b="1" lang="en-US" sz="2000" spc="-1" strike="noStrike">
                <a:solidFill>
                  <a:srgbClr val="262626"/>
                </a:solidFill>
                <a:latin typeface="Calibri Light"/>
              </a:rPr>
              <a:t>scalable and robust automated system</a:t>
            </a: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 that can accurately recognize isolated signs from video sequences, leveraging large-scale datasets like </a:t>
            </a:r>
            <a:r>
              <a:rPr b="1" lang="en-US" sz="2000" spc="-1" strike="noStrike">
                <a:solidFill>
                  <a:srgbClr val="262626"/>
                </a:solidFill>
                <a:latin typeface="Calibri Light"/>
              </a:rPr>
              <a:t>GISLR</a:t>
            </a: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 and modern deep learning architectures to improve accessibility and inclusivity.</a:t>
            </a:r>
            <a:endParaRPr b="0" lang="en-IN" sz="2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Objectives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1197720" y="1913400"/>
            <a:ext cx="10752840" cy="3765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000"/>
          </a:bodyPr>
          <a:p>
            <a:pPr marL="91440" indent="-91440">
              <a:lnSpc>
                <a:spcPct val="150000"/>
              </a:lnSpc>
              <a:spcBef>
                <a:spcPts val="13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To develop an automated model capable of recognizing isolated signs from the GISLR dataset.</a:t>
            </a:r>
            <a:endParaRPr b="0" lang="en-IN" sz="1800" spc="-1" strike="noStrike">
              <a:latin typeface="Arial"/>
            </a:endParaRPr>
          </a:p>
          <a:p>
            <a:pPr marL="91440" indent="-91440">
              <a:lnSpc>
                <a:spcPct val="150000"/>
              </a:lnSpc>
              <a:spcBef>
                <a:spcPts val="13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To design preprocessing steps that extract meaningful visual and motion features.</a:t>
            </a:r>
            <a:endParaRPr b="0" lang="en-IN" sz="1800" spc="-1" strike="noStrike">
              <a:latin typeface="Arial"/>
            </a:endParaRPr>
          </a:p>
          <a:p>
            <a:pPr marL="91440" indent="-91440">
              <a:lnSpc>
                <a:spcPct val="150000"/>
              </a:lnSpc>
              <a:spcBef>
                <a:spcPts val="13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To evaluate transformer-based architectures for capturing long-range temporal dependencies.</a:t>
            </a:r>
            <a:endParaRPr b="0" lang="en-IN" sz="1800" spc="-1" strike="noStrike">
              <a:latin typeface="Arial"/>
            </a:endParaRPr>
          </a:p>
          <a:p>
            <a:pPr marL="91440" indent="-91440">
              <a:lnSpc>
                <a:spcPct val="150000"/>
              </a:lnSpc>
              <a:spcBef>
                <a:spcPts val="13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To present experimental results and highlight areas for improvement and future development.</a:t>
            </a:r>
            <a:endParaRPr b="0" lang="en-IN" sz="1800" spc="-1" strike="noStrike">
              <a:latin typeface="Arial"/>
            </a:endParaRPr>
          </a:p>
          <a:p>
            <a:pPr marL="91440" indent="-91440">
              <a:lnSpc>
                <a:spcPct val="150000"/>
              </a:lnSpc>
              <a:spcBef>
                <a:spcPts val="1301"/>
              </a:spcBef>
              <a:buClr>
                <a:srgbClr val="26262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</a:rPr>
              <a:t>To contribute toward bridging the communication gap between the hearing and non-hearing community.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301"/>
              </a:spcBef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Methodology</a:t>
            </a:r>
            <a:endParaRPr b="0" lang="en-IN" sz="54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440000" y="1800000"/>
            <a:ext cx="9720000" cy="468000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Data Collection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1247040" y="1966320"/>
            <a:ext cx="10752840" cy="408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44000"/>
          </a:bodyPr>
          <a:p>
            <a:pPr marL="91440" indent="-9144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The </a:t>
            </a:r>
            <a:r>
              <a:rPr b="1" lang="en-US" sz="3200" spc="-1" strike="noStrike">
                <a:solidFill>
                  <a:srgbClr val="262626"/>
                </a:solidFill>
                <a:latin typeface="Arial"/>
              </a:rPr>
              <a:t>GISLR dataset (open source) </a:t>
            </a: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 is a large-scale benchmark created by Google.</a:t>
            </a:r>
            <a:endParaRPr b="0" lang="en-IN" sz="3200" spc="-1" strike="noStrike">
              <a:latin typeface="Arial"/>
            </a:endParaRPr>
          </a:p>
          <a:p>
            <a:pPr marL="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Dataset Size:</a:t>
            </a:r>
            <a:endParaRPr b="0" lang="en-IN" sz="32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~2,000 recorded videos</a:t>
            </a:r>
            <a:endParaRPr b="0" lang="en-IN" sz="32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Covering 250 unique sign classes</a:t>
            </a:r>
            <a:endParaRPr b="0" lang="en-IN" sz="3200" spc="-1" strike="noStrike">
              <a:latin typeface="Arial"/>
            </a:endParaRPr>
          </a:p>
          <a:p>
            <a:pPr marL="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Each Video:</a:t>
            </a:r>
            <a:endParaRPr b="0" lang="en-IN" sz="32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Sign performed by a participant</a:t>
            </a:r>
            <a:endParaRPr b="0" lang="en-IN" sz="32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Captured as a sequence of frames with 543 landmarks (x, y, z)</a:t>
            </a:r>
            <a:endParaRPr b="0" lang="en-IN" sz="3200" spc="-1" strike="noStrike">
              <a:latin typeface="Arial"/>
            </a:endParaRPr>
          </a:p>
          <a:p>
            <a:pPr marL="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Variability:</a:t>
            </a:r>
            <a:endParaRPr b="0" lang="en-IN" sz="32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Multiple participants</a:t>
            </a:r>
            <a:endParaRPr b="0" lang="en-IN" sz="32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Different signing styles and speeds</a:t>
            </a:r>
            <a:endParaRPr b="0" lang="en-IN" sz="3200" spc="-1" strike="noStrike">
              <a:latin typeface="Arial"/>
            </a:endParaRPr>
          </a:p>
          <a:p>
            <a:pPr marL="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Purpose:</a:t>
            </a:r>
            <a:endParaRPr b="0" lang="en-IN" sz="32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262626"/>
                </a:solidFill>
                <a:latin typeface="Arial"/>
              </a:rPr>
              <a:t>Provide a large, diverse dataset for automatic sign language recognition (SLR)</a:t>
            </a:r>
            <a:endParaRPr b="0" lang="en-IN" sz="3200" spc="-1" strike="noStrike">
              <a:latin typeface="Arial"/>
            </a:endParaRPr>
          </a:p>
          <a:p>
            <a:pPr marL="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91440">
              <a:lnSpc>
                <a:spcPct val="85000"/>
              </a:lnSpc>
              <a:spcBef>
                <a:spcPts val="1301"/>
              </a:spcBef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262626"/>
                </a:solidFill>
                <a:latin typeface="Arial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Preprocessing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335240" y="1789560"/>
            <a:ext cx="10752840" cy="398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3000"/>
          </a:bodyPr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StarSymbol"/>
              <a:buAutoNum type="arabicParenR"/>
            </a:pPr>
            <a:r>
              <a:rPr b="1" lang="en-US" sz="2000" spc="-1" strike="noStrike">
                <a:solidFill>
                  <a:srgbClr val="262626"/>
                </a:solidFill>
                <a:latin typeface="Calibri Light"/>
              </a:rPr>
              <a:t> </a:t>
            </a:r>
            <a:r>
              <a:rPr b="1" lang="en-US" sz="2000" spc="-1" strike="noStrike">
                <a:solidFill>
                  <a:srgbClr val="262626"/>
                </a:solidFill>
                <a:latin typeface="Calibri Light"/>
              </a:rPr>
              <a:t>Capturing Raw Video</a:t>
            </a: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: Raw sign language videos (resolution doesn’t matter).</a:t>
            </a:r>
            <a:endParaRPr b="0" lang="en-IN" sz="20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StarSymbol"/>
              <a:buAutoNum type="arabicParenR"/>
            </a:pPr>
            <a:r>
              <a:rPr b="1" lang="en-US" sz="2000" spc="-1" strike="noStrike">
                <a:solidFill>
                  <a:srgbClr val="262626"/>
                </a:solidFill>
                <a:latin typeface="Calibri Light"/>
              </a:rPr>
              <a:t> </a:t>
            </a:r>
            <a:r>
              <a:rPr b="1" lang="en-US" sz="2000" spc="-1" strike="noStrike">
                <a:solidFill>
                  <a:srgbClr val="262626"/>
                </a:solidFill>
                <a:latin typeface="Calibri Light"/>
              </a:rPr>
              <a:t>Key-point Extraction (via Mediapipe):</a:t>
            </a:r>
            <a:endParaRPr b="0" lang="en-IN" sz="20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Face (lips) → 468</a:t>
            </a:r>
            <a:endParaRPr b="0" lang="en-IN" sz="20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Hands (left &amp; right) → 21 for each hand</a:t>
            </a:r>
            <a:endParaRPr b="0" lang="en-IN" sz="20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Upper body (pose joints) → 33</a:t>
            </a:r>
            <a:endParaRPr b="0" lang="en-IN" sz="20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 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For each frame → 543 landmarks × (x, y, z)</a:t>
            </a:r>
            <a:endParaRPr b="0" lang="en-IN" sz="20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Clr>
                <a:srgbClr val="262626"/>
              </a:buClr>
              <a:buFont typeface="Arial"/>
              <a:buChar char=" "/>
            </a:pPr>
            <a:r>
              <a:rPr b="1" lang="en-US" sz="2000" spc="-1" strike="noStrike">
                <a:solidFill>
                  <a:srgbClr val="262626"/>
                </a:solidFill>
                <a:latin typeface="Calibri Light"/>
              </a:rPr>
              <a:t>3) Creating Parquet File:</a:t>
            </a: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 Store frame-wise landmark data in parquet format.</a:t>
            </a:r>
            <a:endParaRPr b="0" lang="en-IN" sz="2000" spc="-1" strike="noStrike">
              <a:latin typeface="Arial"/>
            </a:endParaRPr>
          </a:p>
          <a:p>
            <a:pPr marL="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262626"/>
                </a:solidFill>
                <a:latin typeface="Calibri Light"/>
              </a:rPr>
              <a:t> </a:t>
            </a:r>
            <a:endParaRPr b="0" lang="en-IN" sz="1600" spc="-1" strike="noStrike">
              <a:latin typeface="Arial"/>
            </a:endParaRPr>
          </a:p>
          <a:p>
            <a:pPr marL="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Calibri Light"/>
              </a:rPr>
              <a:t> </a:t>
            </a:r>
            <a:endParaRPr b="0" lang="en-IN" sz="1000" spc="-1" strike="noStrike">
              <a:latin typeface="Arial"/>
            </a:endParaRPr>
          </a:p>
          <a:p>
            <a:pPr marL="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Calibri Light"/>
              </a:rPr>
              <a:t> </a:t>
            </a:r>
            <a:endParaRPr b="0" lang="en-IN" sz="1000" spc="-1" strike="noStrike">
              <a:latin typeface="Arial"/>
            </a:endParaRPr>
          </a:p>
          <a:p>
            <a:pPr marL="91440"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 </a:t>
            </a:r>
            <a:endParaRPr b="0" lang="en-IN" sz="2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57360" y="49968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Preprocessing (Continued...)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335240" y="1789560"/>
            <a:ext cx="10752840" cy="398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262626"/>
                </a:solidFill>
                <a:latin typeface="Calibri Light"/>
              </a:rPr>
              <a:t>4) Landmark Selection (64 Key-points):</a:t>
            </a:r>
            <a:r>
              <a:rPr b="1" lang="en-US" sz="1600" spc="-1" strike="noStrike">
                <a:solidFill>
                  <a:srgbClr val="262626"/>
                </a:solidFill>
                <a:latin typeface="Calibri Light"/>
              </a:rPr>
              <a:t> </a:t>
            </a: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From 543 raw points, select only 66 landmarks   relevant for sign recognition.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40 lips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21 hand key-points (dominant hand)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5 pose joints (shoulders, elbows)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262626"/>
                </a:solidFill>
                <a:latin typeface="Calibri Light"/>
              </a:rPr>
              <a:t>5) Preparing Transformer Input: </a:t>
            </a: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Convert processed data into .npy files: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X.npy → landmark tensors [Frames, 66, 3]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</a:rPr>
              <a:t>y.npy → labels (sign classes)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IN" sz="1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57720" y="-438840"/>
            <a:ext cx="10771920" cy="165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IN" sz="5400" spc="-120" strike="noStrike">
                <a:solidFill>
                  <a:srgbClr val="50b4c8"/>
                </a:solidFill>
                <a:latin typeface="Calibri Light"/>
              </a:rPr>
              <a:t>Experiments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60520" y="666000"/>
            <a:ext cx="10869120" cy="5524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91440" indent="-91440">
              <a:lnSpc>
                <a:spcPct val="100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</a:pPr>
            <a:r>
              <a:rPr b="1" lang="en-US" sz="1000" spc="-1" strike="noStrike">
                <a:solidFill>
                  <a:srgbClr val="262626"/>
                </a:solidFill>
                <a:latin typeface="Arial"/>
              </a:rPr>
              <a:t>Phase 1:</a:t>
            </a:r>
            <a:endParaRPr b="0" lang="en-IN" sz="1000" spc="-1" strike="noStrike">
              <a:latin typeface="Arial"/>
            </a:endParaRPr>
          </a:p>
          <a:p>
            <a:pPr lvl="1" marL="541800" indent="-285840">
              <a:lnSpc>
                <a:spcPct val="100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Model: 2 encoder–decoder layers</a:t>
            </a:r>
            <a:endParaRPr b="0" lang="en-IN" sz="1000" spc="-1" strike="noStrike">
              <a:latin typeface="Arial"/>
            </a:endParaRPr>
          </a:p>
          <a:p>
            <a:pPr lvl="1" marL="541800" indent="-285840">
              <a:lnSpc>
                <a:spcPct val="100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Learning Rate: 0.001</a:t>
            </a:r>
            <a:endParaRPr b="0" lang="en-IN" sz="1000" spc="-1" strike="noStrike">
              <a:latin typeface="Arial"/>
            </a:endParaRPr>
          </a:p>
          <a:p>
            <a:pPr lvl="1" marL="541800" indent="-285840">
              <a:lnSpc>
                <a:spcPct val="100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Result: ~81% accuracy</a:t>
            </a:r>
            <a:endParaRPr b="0" lang="en-IN" sz="1000" spc="-1" strike="noStrike">
              <a:latin typeface="Arial"/>
            </a:endParaRPr>
          </a:p>
          <a:p>
            <a:pPr marL="25596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262626"/>
                </a:solidFill>
                <a:latin typeface="Arial"/>
              </a:rPr>
              <a:t>Challenge:</a:t>
            </a: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 Model underfitting; failed to capture temporal depth.</a:t>
            </a:r>
            <a:endParaRPr b="0" lang="en-IN" sz="1000" spc="-1" strike="noStrike">
              <a:latin typeface="Arial"/>
            </a:endParaRPr>
          </a:p>
          <a:p>
            <a:pPr marL="91440" indent="-91440">
              <a:lnSpc>
                <a:spcPct val="100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  <a:tabLst>
                <a:tab algn="l" pos="0"/>
              </a:tabLst>
            </a:pPr>
            <a:r>
              <a:rPr b="1" lang="en-US" sz="1000" spc="-1" strike="noStrike">
                <a:solidFill>
                  <a:srgbClr val="262626"/>
                </a:solidFill>
                <a:latin typeface="Arial"/>
              </a:rPr>
              <a:t>Phase 2:</a:t>
            </a:r>
            <a:endParaRPr b="0" lang="en-IN" sz="1000" spc="-1" strike="noStrike">
              <a:latin typeface="Arial"/>
            </a:endParaRPr>
          </a:p>
          <a:p>
            <a:pPr lvl="1" marL="427320" indent="-171360">
              <a:lnSpc>
                <a:spcPct val="100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Model: 2 encoder–decoder layers (tuned)</a:t>
            </a:r>
            <a:endParaRPr b="0" lang="en-IN" sz="1000" spc="-1" strike="noStrike">
              <a:latin typeface="Arial"/>
            </a:endParaRPr>
          </a:p>
          <a:p>
            <a:pPr lvl="1" marL="427320" indent="-171360">
              <a:lnSpc>
                <a:spcPct val="100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Learning Rate: 0.002</a:t>
            </a:r>
            <a:endParaRPr b="0" lang="en-IN" sz="1000" spc="-1" strike="noStrike">
              <a:latin typeface="Arial"/>
            </a:endParaRPr>
          </a:p>
          <a:p>
            <a:pPr lvl="1" marL="427320" indent="-171360">
              <a:lnSpc>
                <a:spcPct val="100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Result: 82–83% accuracy</a:t>
            </a:r>
            <a:endParaRPr b="0" lang="en-IN" sz="1000" spc="-1" strike="noStrike">
              <a:latin typeface="Arial"/>
            </a:endParaRPr>
          </a:p>
          <a:p>
            <a:pPr marL="25596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262626"/>
                </a:solidFill>
                <a:latin typeface="Arial"/>
              </a:rPr>
              <a:t>Challenge:</a:t>
            </a: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 Accuracy improved slightly, but higher learning rate led to unstable training.</a:t>
            </a:r>
            <a:endParaRPr b="0" lang="en-IN" sz="1000" spc="-1" strike="noStrike">
              <a:latin typeface="Arial"/>
            </a:endParaRPr>
          </a:p>
          <a:p>
            <a:pPr marL="91440" indent="-91440">
              <a:lnSpc>
                <a:spcPct val="100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  <a:tabLst>
                <a:tab algn="l" pos="0"/>
              </a:tabLst>
            </a:pPr>
            <a:r>
              <a:rPr b="1" lang="en-US" sz="1000" spc="-1" strike="noStrike">
                <a:solidFill>
                  <a:srgbClr val="262626"/>
                </a:solidFill>
                <a:latin typeface="Arial"/>
              </a:rPr>
              <a:t>Phase 3:</a:t>
            </a:r>
            <a:endParaRPr b="0" lang="en-IN" sz="1000" spc="-1" strike="noStrike">
              <a:latin typeface="Arial"/>
            </a:endParaRPr>
          </a:p>
          <a:p>
            <a:pPr lvl="1" marL="427320" indent="-171360">
              <a:lnSpc>
                <a:spcPct val="100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Model: 3×3 encoder–decoder layers</a:t>
            </a:r>
            <a:endParaRPr b="0" lang="en-IN" sz="1000" spc="-1" strike="noStrike">
              <a:latin typeface="Arial"/>
            </a:endParaRPr>
          </a:p>
          <a:p>
            <a:pPr lvl="1" marL="427320" indent="-171360">
              <a:lnSpc>
                <a:spcPct val="100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Learning Rate: 0.001 (varied as per need)</a:t>
            </a:r>
            <a:endParaRPr b="0" lang="en-IN" sz="1000" spc="-1" strike="noStrike">
              <a:latin typeface="Arial"/>
            </a:endParaRPr>
          </a:p>
          <a:p>
            <a:pPr lvl="1" marL="427320" indent="-171360">
              <a:lnSpc>
                <a:spcPct val="100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Result: 87–89% accuracy</a:t>
            </a:r>
            <a:endParaRPr b="0" lang="en-IN" sz="1000" spc="-1" strike="noStrike">
              <a:latin typeface="Arial"/>
            </a:endParaRPr>
          </a:p>
          <a:p>
            <a:pPr marL="25596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262626"/>
                </a:solidFill>
                <a:latin typeface="Arial"/>
              </a:rPr>
              <a:t>Challenge:</a:t>
            </a: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 Training became unstable; required adding/removing layers to balance complexity.</a:t>
            </a:r>
            <a:endParaRPr b="0" lang="en-IN" sz="1000" spc="-1" strike="noStrike">
              <a:latin typeface="Arial"/>
            </a:endParaRPr>
          </a:p>
          <a:p>
            <a:pPr marL="91440" indent="-91440">
              <a:lnSpc>
                <a:spcPct val="85000"/>
              </a:lnSpc>
              <a:spcBef>
                <a:spcPts val="1301"/>
              </a:spcBef>
              <a:buClr>
                <a:srgbClr val="262626"/>
              </a:buClr>
              <a:buFont typeface="Arial"/>
              <a:buChar char=" "/>
              <a:tabLst>
                <a:tab algn="l" pos="0"/>
              </a:tabLst>
            </a:pPr>
            <a:r>
              <a:rPr b="1" lang="en-US" sz="1000" spc="-1" strike="noStrike">
                <a:solidFill>
                  <a:srgbClr val="262626"/>
                </a:solidFill>
                <a:latin typeface="Arial"/>
              </a:rPr>
              <a:t>SLTformer Experiments:</a:t>
            </a:r>
            <a:endParaRPr b="0" lang="en-IN" sz="1000" spc="-1" strike="noStrike">
              <a:latin typeface="Arial"/>
            </a:endParaRPr>
          </a:p>
          <a:p>
            <a:pPr lvl="1" marL="427320" indent="-17136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Tried using </a:t>
            </a:r>
            <a:r>
              <a:rPr b="1" lang="en-US" sz="1000" spc="-1" strike="noStrike">
                <a:solidFill>
                  <a:srgbClr val="262626"/>
                </a:solidFill>
                <a:latin typeface="Arial"/>
              </a:rPr>
              <a:t>SLTformer (Sign Language Transformer)</a:t>
            </a: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, designed for sequence-to-sequence learning.</a:t>
            </a:r>
            <a:endParaRPr b="0" lang="en-IN" sz="1000" spc="-1" strike="noStrike">
              <a:latin typeface="Arial"/>
            </a:endParaRPr>
          </a:p>
          <a:p>
            <a:pPr marL="255960">
              <a:lnSpc>
                <a:spcPct val="85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-US" sz="1000" spc="-1" strike="noStrike">
                <a:solidFill>
                  <a:srgbClr val="262626"/>
                </a:solidFill>
                <a:latin typeface="Arial"/>
              </a:rPr>
              <a:t>Issues Faced:</a:t>
            </a:r>
            <a:endParaRPr b="0" lang="en-IN" sz="10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High computational cost, requiring more GPU resources than available.</a:t>
            </a:r>
            <a:endParaRPr b="0" lang="en-IN" sz="10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Preprocessing alignment errors → model often failed to map keypoints correctly.</a:t>
            </a:r>
            <a:endParaRPr b="0" lang="en-IN" sz="10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Performance was inconsistent, accuracy did not significantly improve compared to custom encoder–decoder.</a:t>
            </a:r>
            <a:endParaRPr b="0" lang="en-IN" sz="10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60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000" spc="-1" strike="noStrike">
                <a:solidFill>
                  <a:srgbClr val="262626"/>
                </a:solidFill>
                <a:latin typeface="Arial"/>
              </a:rPr>
              <a:t>Training time was very high, making multiple trials difficult.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01"/>
              </a:spcBef>
              <a:buNone/>
              <a:tabLst>
                <a:tab algn="l" pos="0"/>
              </a:tabLst>
            </a:pPr>
            <a:endParaRPr b="0" lang="en-IN" sz="1000" spc="-1" strike="noStrike">
              <a:latin typeface="Arial"/>
            </a:endParaRPr>
          </a:p>
        </p:txBody>
      </p:sp>
      <p:pic>
        <p:nvPicPr>
          <p:cNvPr id="102" name="Picture 4" descr=""/>
          <p:cNvPicPr/>
          <p:nvPr/>
        </p:nvPicPr>
        <p:blipFill>
          <a:blip r:embed="rId1"/>
          <a:stretch/>
        </p:blipFill>
        <p:spPr>
          <a:xfrm>
            <a:off x="6971040" y="804600"/>
            <a:ext cx="4839480" cy="440568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289</TotalTime>
  <Application>LibreOffice/7.3.7.2$Linux_X86_64 LibreOffice_project/30$Build-2</Application>
  <AppVersion>15.0000</AppVersion>
  <Words>1458</Words>
  <Paragraphs>158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2025-09-23T18:32:23Z</dcterms:created>
  <dc:creator>Kirti Rajani</dc:creator>
  <dc:description/>
  <dc:language>en-US</dc:language>
  <cp:lastModifiedBy/>
  <dcterms:modified xsi:type="dcterms:W3CDTF">2025-09-25T02:43:30Z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7</vt:i4>
  </property>
  <property fmtid="{D5CDD505-2E9C-101B-9397-08002B2CF9AE}" pid="3" name="PresentationFormat">
    <vt:lpwstr>Widescreen</vt:lpwstr>
  </property>
  <property fmtid="{D5CDD505-2E9C-101B-9397-08002B2CF9AE}" pid="4" name="Slides">
    <vt:i4>23</vt:i4>
  </property>
</Properties>
</file>